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69" r:id="rId4"/>
    <p:sldId id="299" r:id="rId5"/>
    <p:sldId id="290" r:id="rId6"/>
    <p:sldId id="291" r:id="rId7"/>
    <p:sldId id="292" r:id="rId8"/>
    <p:sldId id="270" r:id="rId9"/>
    <p:sldId id="297" r:id="rId10"/>
    <p:sldId id="293" r:id="rId11"/>
    <p:sldId id="271" r:id="rId12"/>
    <p:sldId id="272" r:id="rId13"/>
    <p:sldId id="273" r:id="rId14"/>
    <p:sldId id="274" r:id="rId15"/>
    <p:sldId id="275" r:id="rId16"/>
    <p:sldId id="276" r:id="rId17"/>
    <p:sldId id="294" r:id="rId18"/>
    <p:sldId id="278" r:id="rId19"/>
    <p:sldId id="279" r:id="rId20"/>
    <p:sldId id="295" r:id="rId21"/>
    <p:sldId id="280" r:id="rId22"/>
    <p:sldId id="281" r:id="rId23"/>
    <p:sldId id="282" r:id="rId24"/>
    <p:sldId id="283" r:id="rId25"/>
    <p:sldId id="296" r:id="rId26"/>
    <p:sldId id="298" r:id="rId27"/>
    <p:sldId id="285" r:id="rId28"/>
    <p:sldId id="300" r:id="rId29"/>
    <p:sldId id="288" r:id="rId30"/>
    <p:sldId id="289" r:id="rId31"/>
  </p:sldIdLst>
  <p:sldSz cx="9144000" cy="5143500" type="screen16x9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body" hasCustomPrompt="1"/>
          </p:nvPr>
        </p:nvSpPr>
        <p:spPr>
          <a:xfrm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title" hasCustomPrompt="1"/>
          </p:nvPr>
        </p:nvSpPr>
        <p:spPr>
          <a:xfrm>
            <a:off x="228600" y="428400"/>
            <a:ext cx="6222600" cy="9849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FFFFFF">
                <a:alpha val="5000"/>
              </a:srgbClr>
            </a:outerShdw>
          </a:effectLst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7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body" hasCustomPrompt="1"/>
          </p:nvPr>
        </p:nvSpPr>
        <p:spPr>
          <a:xfrm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 hasCustomPrompt="1"/>
          </p:nvPr>
        </p:nvSpPr>
        <p:spPr>
          <a:xfrm>
            <a:off x="228600" y="477000"/>
            <a:ext cx="5447520" cy="87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title" hasCustomPrompt="1"/>
          </p:nvPr>
        </p:nvSpPr>
        <p:spPr>
          <a:xfrm>
            <a:off x="228600" y="2593440"/>
            <a:ext cx="5447520" cy="87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11;p20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Google Shape;112;p20"/>
          <p:cNvSpPr/>
          <p:nvPr/>
        </p:nvSpPr>
        <p:spPr>
          <a:xfrm>
            <a:off x="228600" y="3283560"/>
            <a:ext cx="4945320" cy="492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1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CREDITS:</a:t>
            </a:r>
            <a:r>
              <a:rPr lang="en-GB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This presentation template was created by </a:t>
            </a:r>
            <a:r>
              <a:rPr lang="en-GB" sz="1000" b="1" u="sng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  <a:hlinkClick r:id="rId3"/>
              </a:rPr>
              <a:t>Slidesgo</a:t>
            </a:r>
            <a:r>
              <a:rPr lang="en-GB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, and includes icons, infographics &amp; images by </a:t>
            </a:r>
            <a:r>
              <a:rPr lang="en-GB" sz="1000" b="1" u="sng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  <a:hlinkClick r:id="rId4"/>
              </a:rPr>
              <a:t>Freepik</a:t>
            </a:r>
            <a:r>
              <a:rPr lang="en-GB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6562080" cy="984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2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body" hasCustomPrompt="1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title" hasCustomPrompt="1"/>
          </p:nvPr>
        </p:nvSpPr>
        <p:spPr>
          <a:xfrm>
            <a:off x="1248840" y="380880"/>
            <a:ext cx="547164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title" hasCustomPrompt="1"/>
          </p:nvPr>
        </p:nvSpPr>
        <p:spPr>
          <a:xfrm>
            <a:off x="228600" y="421920"/>
            <a:ext cx="1019880" cy="718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4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16;p21"/>
          <p:cNvPicPr/>
          <p:nvPr/>
        </p:nvPicPr>
        <p:blipFill>
          <a:blip r:embed="rId2"/>
          <a:srcRect t="5214" b="520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18;p22"/>
          <p:cNvPicPr/>
          <p:nvPr/>
        </p:nvPicPr>
        <p:blipFill>
          <a:blip r:embed="rId2"/>
          <a:srcRect t="5214" b="520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7;p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 hasCustomPrompt="1"/>
          </p:nvPr>
        </p:nvSpPr>
        <p:spPr>
          <a:xfrm>
            <a:off x="228600" y="3999600"/>
            <a:ext cx="2020320" cy="73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21;p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 hasCustomPrompt="1"/>
          </p:nvPr>
        </p:nvSpPr>
        <p:spPr>
          <a:xfrm>
            <a:off x="5217480" y="228600"/>
            <a:ext cx="4231080" cy="468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29;p6"/>
          <p:cNvPicPr/>
          <p:nvPr/>
        </p:nvPicPr>
        <p:blipFill>
          <a:blip r:embed="rId2"/>
          <a:stretch>
            <a:fillRect/>
          </a:stretch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32;p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 hasCustomPrompt="1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 hasCustomPrompt="1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37;p8"/>
          <p:cNvPicPr/>
          <p:nvPr/>
        </p:nvPicPr>
        <p:blipFill>
          <a:blip r:embed="rId2"/>
          <a:stretch>
            <a:fillRect/>
          </a:stretch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 hasCustomPrompt="1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8;p1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 hasCustomPrompt="1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40;p9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body" hasCustomPrompt="1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2669400" cy="33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3;p13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 hasCustomPrompt="1"/>
          </p:nvPr>
        </p:nvSpPr>
        <p:spPr>
          <a:xfrm>
            <a:off x="4851360" y="228600"/>
            <a:ext cx="4143960" cy="984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 hasCustomPrompt="1"/>
          </p:nvPr>
        </p:nvSpPr>
        <p:spPr>
          <a:xfrm>
            <a:off x="4683960" y="191412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 hasCustomPrompt="1"/>
          </p:nvPr>
        </p:nvSpPr>
        <p:spPr>
          <a:xfrm>
            <a:off x="4683960" y="254016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 hasCustomPrompt="1"/>
          </p:nvPr>
        </p:nvSpPr>
        <p:spPr>
          <a:xfrm>
            <a:off x="4683960" y="316620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 hasCustomPrompt="1"/>
          </p:nvPr>
        </p:nvSpPr>
        <p:spPr>
          <a:xfrm>
            <a:off x="4683960" y="1290240"/>
            <a:ext cx="849240" cy="41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 hasCustomPrompt="1"/>
          </p:nvPr>
        </p:nvSpPr>
        <p:spPr>
          <a:xfrm>
            <a:off x="4683960" y="379224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 hasCustomPrompt="1"/>
          </p:nvPr>
        </p:nvSpPr>
        <p:spPr>
          <a:xfrm>
            <a:off x="4683960" y="441828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body" hasCustomPrompt="1"/>
          </p:nvPr>
        </p:nvSpPr>
        <p:spPr>
          <a:xfrm>
            <a:off x="-304920" y="228600"/>
            <a:ext cx="4231080" cy="468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9;p14"/>
          <p:cNvPicPr/>
          <p:nvPr/>
        </p:nvPicPr>
        <p:blipFill>
          <a:blip r:embed="rId2"/>
          <a:stretch>
            <a:fillRect/>
          </a:stretch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475120" cy="131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 hasCustomPrompt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73;p15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4835520" cy="17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 hasCustomPrompt="1"/>
          </p:nvPr>
        </p:nvSpPr>
        <p:spPr>
          <a:xfrm>
            <a:off x="228600" y="1969920"/>
            <a:ext cx="4835520" cy="244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body" hasCustomPrompt="1"/>
          </p:nvPr>
        </p:nvSpPr>
        <p:spPr>
          <a:xfrm>
            <a:off x="5217480" y="228600"/>
            <a:ext cx="3926520" cy="468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78;p1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81;p17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 hasCustomPrompt="1"/>
          </p:nvPr>
        </p:nvSpPr>
        <p:spPr>
          <a:xfrm>
            <a:off x="3301200" y="1910880"/>
            <a:ext cx="67860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title" hasCustomPrompt="1"/>
          </p:nvPr>
        </p:nvSpPr>
        <p:spPr>
          <a:xfrm>
            <a:off x="228600" y="1911240"/>
            <a:ext cx="67752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title" hasCustomPrompt="1"/>
          </p:nvPr>
        </p:nvSpPr>
        <p:spPr>
          <a:xfrm>
            <a:off x="6375240" y="1911240"/>
            <a:ext cx="67860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90;p18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36360A-2F1E-6B9D-4478-68056C0974D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70375" y="4650740"/>
            <a:ext cx="63500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90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escargas.pntic.mec.es/recursos_educativos/It_didac/Leng_ESO/2/09/04_humanisticos/el_ensayo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elgross.blogspot.com/2016/08/la-4a-revolucion-industrial-los-9.html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iadzany.blogspot.com/2018/10/morocco-growing-car-industry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ustria-forum.org/af/Thema/Automation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rmakermalaysia.blogspot.com/2011/12/limited-growth-for-automotive-industry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startup-meeting-brainstorming-594090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134;p27"/>
          <p:cNvPicPr/>
          <p:nvPr/>
        </p:nvPicPr>
        <p:blipFill>
          <a:blip r:embed="rId2"/>
          <a:srcRect t="5212" b="5204"/>
          <a:stretch>
            <a:fillRect/>
          </a:stretch>
        </p:blipFill>
        <p:spPr>
          <a:xfrm flipH="1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844165" y="3940310"/>
            <a:ext cx="6219360" cy="98064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FFFFFF">
                <a:alpha val="5000"/>
              </a:srgbClr>
            </a:outerShdw>
          </a:effectLst>
        </p:spPr>
        <p:txBody>
          <a:bodyPr lIns="91440" tIns="91440" rIns="91440" bIns="91440" anchor="ctr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700" b="1" u="none" strike="noStrike">
                <a:solidFill>
                  <a:schemeClr val="accent6"/>
                </a:solidFill>
                <a:effectLst/>
                <a:uFillTx/>
                <a:latin typeface="Cambria" panose="02040503050406030204" charset="0"/>
                <a:ea typeface="Sora"/>
                <a:cs typeface="Cambria" panose="02040503050406030204" charset="0"/>
              </a:rPr>
              <a:t>Automotive Inventory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having a discussion&#10;&#10;AI-generated content may be incorrect.">
            <a:extLst>
              <a:ext uri="{FF2B5EF4-FFF2-40B4-BE49-F238E27FC236}">
                <a16:creationId xmlns:a16="http://schemas.microsoft.com/office/drawing/2014/main" id="{CF4A0EBE-8DFB-59DB-A433-CD9794873C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EAA25-AA2C-9DDF-0D0E-2DD0DFCDEAB1}"/>
              </a:ext>
            </a:extLst>
          </p:cNvPr>
          <p:cNvSpPr txBox="1"/>
          <p:nvPr/>
        </p:nvSpPr>
        <p:spPr>
          <a:xfrm>
            <a:off x="522513" y="424543"/>
            <a:ext cx="7347857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+mj-lt"/>
              </a:rPr>
              <a:t>PL/SQL Scripts: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Automate business logic inside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Handle tasks like checking reorder levels, transferring stock, calculating supplier performance, validating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Benefits : Saves time by automating repetitive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Reduces human error with built-in rules and validations.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Improves efficiency by processing data quickly inside the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Keeps the system consistent and reliable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13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locking cogs">
            <a:extLst>
              <a:ext uri="{FF2B5EF4-FFF2-40B4-BE49-F238E27FC236}">
                <a16:creationId xmlns:a16="http://schemas.microsoft.com/office/drawing/2014/main" id="{3E889ADD-24E4-6DAD-C6A8-4AFE2A29D8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37F79-B725-6628-E126-668EF901A7FD}"/>
              </a:ext>
            </a:extLst>
          </p:cNvPr>
          <p:cNvSpPr txBox="1"/>
          <p:nvPr/>
        </p:nvSpPr>
        <p:spPr>
          <a:xfrm>
            <a:off x="236764" y="179614"/>
            <a:ext cx="66130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Reorder Level Monitoring in Inventory Management</a:t>
            </a:r>
            <a:endParaRPr lang="en-IN" sz="20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8891D4-A57E-D11B-04C9-3D094E26F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681002"/>
            <a:ext cx="8531680" cy="40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in a factory">
            <a:extLst>
              <a:ext uri="{FF2B5EF4-FFF2-40B4-BE49-F238E27FC236}">
                <a16:creationId xmlns:a16="http://schemas.microsoft.com/office/drawing/2014/main" id="{F1E75A1B-C06D-F24E-EBD3-386D9D6FA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04AA8F-E107-2D9B-8598-554E3B5BDF31}"/>
              </a:ext>
            </a:extLst>
          </p:cNvPr>
          <p:cNvSpPr txBox="1"/>
          <p:nvPr/>
        </p:nvSpPr>
        <p:spPr>
          <a:xfrm>
            <a:off x="171451" y="138793"/>
            <a:ext cx="6686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Executing the Reorder Check </a:t>
            </a:r>
            <a:r>
              <a:rPr lang="en-US" sz="2000" b="1" dirty="0">
                <a:latin typeface="+mj-lt"/>
              </a:rPr>
              <a:t>Procedure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185E7-8B6B-6CD8-650C-55DDB4FA4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9145"/>
            <a:ext cx="8621486" cy="41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1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using a drill with protective gloves">
            <a:extLst>
              <a:ext uri="{FF2B5EF4-FFF2-40B4-BE49-F238E27FC236}">
                <a16:creationId xmlns:a16="http://schemas.microsoft.com/office/drawing/2014/main" id="{6377812E-A6A4-4082-20C7-9CF590E38F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9282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5F37B-6A82-A40B-35C4-84F92F691C19}"/>
              </a:ext>
            </a:extLst>
          </p:cNvPr>
          <p:cNvSpPr txBox="1"/>
          <p:nvPr/>
        </p:nvSpPr>
        <p:spPr>
          <a:xfrm>
            <a:off x="171449" y="187779"/>
            <a:ext cx="7470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Function Implementation: Calculating Inventory Worth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EB6C7-90B6-D18D-B779-F0D94BA78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" y="775668"/>
            <a:ext cx="8735788" cy="40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3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in forklift">
            <a:extLst>
              <a:ext uri="{FF2B5EF4-FFF2-40B4-BE49-F238E27FC236}">
                <a16:creationId xmlns:a16="http://schemas.microsoft.com/office/drawing/2014/main" id="{A3E62C63-8D32-1028-9E9B-7387C875E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2EA100-D603-080F-DB00-F2E7A590FAA2}"/>
              </a:ext>
            </a:extLst>
          </p:cNvPr>
          <p:cNvSpPr txBox="1"/>
          <p:nvPr/>
        </p:nvSpPr>
        <p:spPr>
          <a:xfrm>
            <a:off x="269421" y="244929"/>
            <a:ext cx="6588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Executing the Stock Value Function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9EB3A-CC53-F9F8-90AE-B6669C869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1" y="716783"/>
            <a:ext cx="8787828" cy="4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64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 repair">
            <a:extLst>
              <a:ext uri="{FF2B5EF4-FFF2-40B4-BE49-F238E27FC236}">
                <a16:creationId xmlns:a16="http://schemas.microsoft.com/office/drawing/2014/main" id="{C804ABEA-B2D7-6824-370C-9727CBAF05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86CDEF-6B0A-AC57-49E8-1BE0981DDD4B}"/>
              </a:ext>
            </a:extLst>
          </p:cNvPr>
          <p:cNvSpPr txBox="1"/>
          <p:nvPr/>
        </p:nvSpPr>
        <p:spPr>
          <a:xfrm>
            <a:off x="146957" y="130629"/>
            <a:ext cx="6711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Trigger to Enforce Inventory Business Rules</a:t>
            </a:r>
            <a:endParaRPr lang="en-I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15E1CF-5C32-E18F-B427-98E7BC78F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6" y="611094"/>
            <a:ext cx="8735787" cy="41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88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lder at work">
            <a:extLst>
              <a:ext uri="{FF2B5EF4-FFF2-40B4-BE49-F238E27FC236}">
                <a16:creationId xmlns:a16="http://schemas.microsoft.com/office/drawing/2014/main" id="{F9032C24-E4AF-7B61-8ECE-CD4BAA411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9E995-63DE-55CE-D084-15BB29E60009}"/>
              </a:ext>
            </a:extLst>
          </p:cNvPr>
          <p:cNvSpPr txBox="1"/>
          <p:nvPr/>
        </p:nvSpPr>
        <p:spPr>
          <a:xfrm>
            <a:off x="155121" y="171450"/>
            <a:ext cx="6743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Trigger Testing for Stock Quantity Rules</a:t>
            </a:r>
            <a:endParaRPr lang="en-IN" sz="20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09A991-2EC3-D610-4817-1A8B57CBF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" y="888631"/>
            <a:ext cx="8245930" cy="37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67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orking in a factory&#10;&#10;AI-generated content may be incorrect.">
            <a:extLst>
              <a:ext uri="{FF2B5EF4-FFF2-40B4-BE49-F238E27FC236}">
                <a16:creationId xmlns:a16="http://schemas.microsoft.com/office/drawing/2014/main" id="{AFFC8A9B-C0CB-5A4C-5AA2-7098820BBF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E09CA-39DB-1A10-7CC0-B2549903DE6D}"/>
              </a:ext>
            </a:extLst>
          </p:cNvPr>
          <p:cNvSpPr txBox="1"/>
          <p:nvPr/>
        </p:nvSpPr>
        <p:spPr>
          <a:xfrm>
            <a:off x="498020" y="685800"/>
            <a:ext cx="7894865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+mj-lt"/>
              </a:rPr>
              <a:t>SSIS (SQL Server Integration Services)Purpose: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Extract, Transform, and Load (ETL) data from Oracle DB into reporting systems.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Automates daily processes like stock reconciliation, supplier data imports, and production updates.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Benefits : Ensures smooth and error-free data flow . Cleans and validates data before reporting.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Reduces manual effort and speeds up data preparation.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Guarantees that decision-makers always have fresh and accurate data.</a:t>
            </a:r>
          </a:p>
        </p:txBody>
      </p:sp>
    </p:spTree>
    <p:extLst>
      <p:ext uri="{BB962C8B-B14F-4D97-AF65-F5344CB8AC3E}">
        <p14:creationId xmlns:p14="http://schemas.microsoft.com/office/powerpoint/2010/main" val="9374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using a machine">
            <a:extLst>
              <a:ext uri="{FF2B5EF4-FFF2-40B4-BE49-F238E27FC236}">
                <a16:creationId xmlns:a16="http://schemas.microsoft.com/office/drawing/2014/main" id="{C6ED4C0B-8A65-DDCD-D97B-C5684C1665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B6255-9973-D97F-E61F-8C3AA7D90005}"/>
              </a:ext>
            </a:extLst>
          </p:cNvPr>
          <p:cNvSpPr txBox="1"/>
          <p:nvPr/>
        </p:nvSpPr>
        <p:spPr>
          <a:xfrm>
            <a:off x="179614" y="122465"/>
            <a:ext cx="67192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Automated Inventory Reconciliation using SSIS</a:t>
            </a:r>
            <a:endParaRPr lang="en-IN" sz="2000" b="1" dirty="0">
              <a:latin typeface="+mj-lt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5E3A04-C267-BA20-487F-BAB5DCB5B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8" y="800099"/>
            <a:ext cx="8537935" cy="38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40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motocycle">
            <a:extLst>
              <a:ext uri="{FF2B5EF4-FFF2-40B4-BE49-F238E27FC236}">
                <a16:creationId xmlns:a16="http://schemas.microsoft.com/office/drawing/2014/main" id="{CAB72C68-619B-2D2D-CA95-022F79619A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39BCAC-1561-D79B-4972-CB60AA1963DC}"/>
              </a:ext>
            </a:extLst>
          </p:cNvPr>
          <p:cNvSpPr txBox="1"/>
          <p:nvPr/>
        </p:nvSpPr>
        <p:spPr>
          <a:xfrm>
            <a:off x="204107" y="155121"/>
            <a:ext cx="6694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SSIS Workflow: Inventory Variance &amp; Reconciliation</a:t>
            </a:r>
            <a:endParaRPr lang="en-IN" sz="2000" b="1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FC66FA-B242-9241-7D2C-6B9EEEA45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7" y="791996"/>
            <a:ext cx="8809128" cy="38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7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DB92-F621-9A79-43E9-C2E76C0D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512B2-04FA-7139-BE3D-A9FC2E91D17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 descr="Cars in factory">
            <a:extLst>
              <a:ext uri="{FF2B5EF4-FFF2-40B4-BE49-F238E27FC236}">
                <a16:creationId xmlns:a16="http://schemas.microsoft.com/office/drawing/2014/main" id="{E7D3BDE3-6C18-94CE-A280-FA445EA65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464D6-EFBC-C915-551B-793E960496CB}"/>
              </a:ext>
            </a:extLst>
          </p:cNvPr>
          <p:cNvSpPr txBox="1"/>
          <p:nvPr/>
        </p:nvSpPr>
        <p:spPr>
          <a:xfrm>
            <a:off x="661307" y="228599"/>
            <a:ext cx="7421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/>
              <a:t>Our Team Members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9F68B-D15C-DF5A-48DA-351AB5752A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43" y="1803329"/>
            <a:ext cx="1454683" cy="187030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 descr="A person in a green shirt&#10;&#10;AI-generated content may be incorrect.">
            <a:extLst>
              <a:ext uri="{FF2B5EF4-FFF2-40B4-BE49-F238E27FC236}">
                <a16:creationId xmlns:a16="http://schemas.microsoft.com/office/drawing/2014/main" id="{D05BF859-EC70-98FC-CBC4-773EC34F15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74" y="1830765"/>
            <a:ext cx="1470704" cy="177301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EA9988-5427-7E70-26E1-7EC589AAA20E}"/>
              </a:ext>
            </a:extLst>
          </p:cNvPr>
          <p:cNvSpPr txBox="1"/>
          <p:nvPr/>
        </p:nvSpPr>
        <p:spPr>
          <a:xfrm>
            <a:off x="4000500" y="3943349"/>
            <a:ext cx="1094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PRABA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E0C61-65E6-17C9-87CE-8FD7AC9F542B}"/>
              </a:ext>
            </a:extLst>
          </p:cNvPr>
          <p:cNvSpPr txBox="1"/>
          <p:nvPr/>
        </p:nvSpPr>
        <p:spPr>
          <a:xfrm>
            <a:off x="6760029" y="3943349"/>
            <a:ext cx="1518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ANUSHA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09796-8432-25DB-6626-3536917AAA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7" y="1804766"/>
            <a:ext cx="1390810" cy="19505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F53B1D-7C15-572F-27E1-A37C69FC01BA}"/>
              </a:ext>
            </a:extLst>
          </p:cNvPr>
          <p:cNvSpPr txBox="1"/>
          <p:nvPr/>
        </p:nvSpPr>
        <p:spPr>
          <a:xfrm>
            <a:off x="726620" y="3943349"/>
            <a:ext cx="1216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SRUTHI</a:t>
            </a:r>
          </a:p>
        </p:txBody>
      </p:sp>
    </p:spTree>
    <p:extLst>
      <p:ext uri="{BB962C8B-B14F-4D97-AF65-F5344CB8AC3E}">
        <p14:creationId xmlns:p14="http://schemas.microsoft.com/office/powerpoint/2010/main" val="214340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orking on a machine">
            <a:extLst>
              <a:ext uri="{FF2B5EF4-FFF2-40B4-BE49-F238E27FC236}">
                <a16:creationId xmlns:a16="http://schemas.microsoft.com/office/drawing/2014/main" id="{3CFD00B5-3ED4-8D07-0D9A-675096F22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4247E-BA52-6604-0149-5386E21BFD18}"/>
              </a:ext>
            </a:extLst>
          </p:cNvPr>
          <p:cNvSpPr txBox="1"/>
          <p:nvPr/>
        </p:nvSpPr>
        <p:spPr>
          <a:xfrm>
            <a:off x="432707" y="530678"/>
            <a:ext cx="840921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2000" b="1" dirty="0">
                <a:latin typeface="+mj-lt"/>
              </a:rPr>
              <a:t>SSRS (SQL Server Reporting Services)Purpose: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Provides detailed operational reports such as Inventory Status, Reorder Alerts, Supplier Performance, and Inventory Aging.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Supports filters, drilldowns, and scheduled email delivery.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Benefits : Gives managers ready-to-use reports every day.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Saves time compared to manual reporting.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Helps in quickly spotting shortages, delays, or excess stock 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Improves day-to-day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575207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writing on a notebook">
            <a:extLst>
              <a:ext uri="{FF2B5EF4-FFF2-40B4-BE49-F238E27FC236}">
                <a16:creationId xmlns:a16="http://schemas.microsoft.com/office/drawing/2014/main" id="{7915F482-86AE-F6B3-CAC9-B2B7845C46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70C07A-8891-FD37-3726-96842874BD36}"/>
              </a:ext>
            </a:extLst>
          </p:cNvPr>
          <p:cNvSpPr txBox="1"/>
          <p:nvPr/>
        </p:nvSpPr>
        <p:spPr>
          <a:xfrm>
            <a:off x="363220" y="122464"/>
            <a:ext cx="6535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Daily Inventory Status Report using SSRS</a:t>
            </a:r>
            <a:endParaRPr lang="en-IN" sz="2000" b="1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4B892C-6A72-4A04-D03A-545DF51FC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" y="767383"/>
            <a:ext cx="8417559" cy="38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60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s in factory">
            <a:extLst>
              <a:ext uri="{FF2B5EF4-FFF2-40B4-BE49-F238E27FC236}">
                <a16:creationId xmlns:a16="http://schemas.microsoft.com/office/drawing/2014/main" id="{5793D49A-ACEA-B1EB-F682-8D4B048953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094BD2-3271-9331-ED4E-08108A384A31}"/>
              </a:ext>
            </a:extLst>
          </p:cNvPr>
          <p:cNvSpPr txBox="1"/>
          <p:nvPr/>
        </p:nvSpPr>
        <p:spPr>
          <a:xfrm>
            <a:off x="351064" y="261257"/>
            <a:ext cx="6694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+mj-lt"/>
              </a:rPr>
              <a:t>Automated Daily Inventory Report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381BED-0D1B-99F9-0412-D90614C27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78" y="1093417"/>
            <a:ext cx="7829551" cy="35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ustrial worker welding">
            <a:extLst>
              <a:ext uri="{FF2B5EF4-FFF2-40B4-BE49-F238E27FC236}">
                <a16:creationId xmlns:a16="http://schemas.microsoft.com/office/drawing/2014/main" id="{703CB91E-7EE1-744A-A9F1-97562E189B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1AC4A9-EEFF-1B2C-B2C1-180750FAEF92}"/>
              </a:ext>
            </a:extLst>
          </p:cNvPr>
          <p:cNvSpPr txBox="1"/>
          <p:nvPr/>
        </p:nvSpPr>
        <p:spPr>
          <a:xfrm>
            <a:off x="155121" y="155121"/>
            <a:ext cx="6743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Supplier Performance Scorecard using SSRS</a:t>
            </a:r>
            <a:endParaRPr lang="en-IN" sz="2000" b="1" dirty="0">
              <a:latin typeface="+mj-lt"/>
            </a:endParaRPr>
          </a:p>
        </p:txBody>
      </p:sp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2719765-28B3-EC15-466B-D44EAEDD9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6" y="596111"/>
            <a:ext cx="7642647" cy="439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9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el machine">
            <a:extLst>
              <a:ext uri="{FF2B5EF4-FFF2-40B4-BE49-F238E27FC236}">
                <a16:creationId xmlns:a16="http://schemas.microsoft.com/office/drawing/2014/main" id="{CCBA24F7-7F3D-2CA7-4073-690CB1B928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0CA98C-2E05-FD10-0F5B-6980B2578288}"/>
              </a:ext>
            </a:extLst>
          </p:cNvPr>
          <p:cNvSpPr txBox="1"/>
          <p:nvPr/>
        </p:nvSpPr>
        <p:spPr>
          <a:xfrm>
            <a:off x="342900" y="146956"/>
            <a:ext cx="6555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+mj-lt"/>
              </a:rPr>
              <a:t>Automated Supplier Scorecard Report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98315A-1A1E-B22F-411E-9095B3798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694023"/>
            <a:ext cx="7486651" cy="40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39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repairing boat">
            <a:extLst>
              <a:ext uri="{FF2B5EF4-FFF2-40B4-BE49-F238E27FC236}">
                <a16:creationId xmlns:a16="http://schemas.microsoft.com/office/drawing/2014/main" id="{C11742E9-F406-E4FB-52F7-DD7E754350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505CB9-BC87-FF6C-7737-98FC33807784}"/>
              </a:ext>
            </a:extLst>
          </p:cNvPr>
          <p:cNvSpPr txBox="1"/>
          <p:nvPr/>
        </p:nvSpPr>
        <p:spPr>
          <a:xfrm>
            <a:off x="432707" y="228600"/>
            <a:ext cx="83439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+mj-lt"/>
              </a:rPr>
              <a:t>Power BI Purpose: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Builds interactive dashboards for executives and managers.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Combines multiple reports into visual, real-time insights.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Dashboards include Executive KPIs, Plant Operations, Supplier Analytics, and Inventory Optimization.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Benefits : Makes data visual and easy to understand.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Helps leaders see trends and patterns instantly.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Supports forecasting and strategic planning.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Bridges the gap between raw data and business insights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1219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working in factory">
            <a:extLst>
              <a:ext uri="{FF2B5EF4-FFF2-40B4-BE49-F238E27FC236}">
                <a16:creationId xmlns:a16="http://schemas.microsoft.com/office/drawing/2014/main" id="{8AFB1BC4-BB1D-B32F-4AC1-E4CD35B5CF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92950-52EE-6D98-D305-96A15F0DCF10}"/>
              </a:ext>
            </a:extLst>
          </p:cNvPr>
          <p:cNvSpPr txBox="1"/>
          <p:nvPr/>
        </p:nvSpPr>
        <p:spPr>
          <a:xfrm>
            <a:off x="293914" y="204107"/>
            <a:ext cx="6604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+mj-lt"/>
              </a:rPr>
              <a:t>Supplier Analytics Dashboard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00945C-527A-13E3-22AC-0BC76E7C4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0" y="777546"/>
            <a:ext cx="7274379" cy="40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03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struction worker cutting through metal">
            <a:extLst>
              <a:ext uri="{FF2B5EF4-FFF2-40B4-BE49-F238E27FC236}">
                <a16:creationId xmlns:a16="http://schemas.microsoft.com/office/drawing/2014/main" id="{918DA909-76AE-997C-D318-B9ECA283BC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7FD37D-8C39-5D38-48DF-1FE8F5C5B7E2}"/>
              </a:ext>
            </a:extLst>
          </p:cNvPr>
          <p:cNvSpPr txBox="1"/>
          <p:nvPr/>
        </p:nvSpPr>
        <p:spPr>
          <a:xfrm>
            <a:off x="400049" y="236763"/>
            <a:ext cx="6319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Supplier Analytics Dashboard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231858-0552-608C-333A-93E5E478A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1" y="813396"/>
            <a:ext cx="7453993" cy="41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53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man wearing gray helmet">
            <a:extLst>
              <a:ext uri="{FF2B5EF4-FFF2-40B4-BE49-F238E27FC236}">
                <a16:creationId xmlns:a16="http://schemas.microsoft.com/office/drawing/2014/main" id="{615D08E4-18E4-7D38-5EF6-37A66A1752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DFDF95-86A0-509F-1943-8DA5FC986EFE}"/>
              </a:ext>
            </a:extLst>
          </p:cNvPr>
          <p:cNvSpPr txBox="1"/>
          <p:nvPr/>
        </p:nvSpPr>
        <p:spPr>
          <a:xfrm>
            <a:off x="482645" y="702129"/>
            <a:ext cx="6416176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+mj-lt"/>
              </a:rPr>
              <a:t>proposed solution</a:t>
            </a:r>
          </a:p>
          <a:p>
            <a:endParaRPr lang="en-IN" sz="2000" b="1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The inventory challenge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The Alert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Tracking Suppliers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Dashboards and Reports</a:t>
            </a:r>
          </a:p>
        </p:txBody>
      </p:sp>
      <p:pic>
        <p:nvPicPr>
          <p:cNvPr id="12" name="Picture 11" descr="A person working on a car&#10;&#10;AI-generated content may be incorrect.">
            <a:extLst>
              <a:ext uri="{FF2B5EF4-FFF2-40B4-BE49-F238E27FC236}">
                <a16:creationId xmlns:a16="http://schemas.microsoft.com/office/drawing/2014/main" id="{C42BC588-5F32-25EE-12A2-5BBA75741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3655" y="1029725"/>
            <a:ext cx="44577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16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in a factory">
            <a:extLst>
              <a:ext uri="{FF2B5EF4-FFF2-40B4-BE49-F238E27FC236}">
                <a16:creationId xmlns:a16="http://schemas.microsoft.com/office/drawing/2014/main" id="{24ED07C8-DA02-264A-E259-DD2D9FB1C1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A989D-682E-4245-4F8B-11600811C49E}"/>
              </a:ext>
            </a:extLst>
          </p:cNvPr>
          <p:cNvSpPr txBox="1"/>
          <p:nvPr/>
        </p:nvSpPr>
        <p:spPr>
          <a:xfrm>
            <a:off x="1183821" y="685801"/>
            <a:ext cx="6964136" cy="4113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The Automotive inventory Management System Successfully         integrates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database design, SSIS packages, SSRS reports, and Power BI dashboards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to solve real industry problems.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It provides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real-time visibility of stock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reduces shortages and excess inventory, and supports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timely decision-making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Supplier performance tracking ensures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quality and on-time deliveries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strengthening business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Automated processes lower manual effort, improve accuracy, and help in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cost optimization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Overall, this project demonstrates how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technology-driven inventory management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improves efficiency, reliability, and strategic growth in the automotive industry.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7EDCE-404D-FE9E-6A87-7E7D7ADF30BF}"/>
              </a:ext>
            </a:extLst>
          </p:cNvPr>
          <p:cNvSpPr txBox="1"/>
          <p:nvPr/>
        </p:nvSpPr>
        <p:spPr>
          <a:xfrm>
            <a:off x="612321" y="210987"/>
            <a:ext cx="2114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4996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n working in factory">
            <a:extLst>
              <a:ext uri="{FF2B5EF4-FFF2-40B4-BE49-F238E27FC236}">
                <a16:creationId xmlns:a16="http://schemas.microsoft.com/office/drawing/2014/main" id="{7180DF89-829E-4213-F0C7-2C65CC97BD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1D67D9-57E3-6EC7-2FA5-E20069F4656C}"/>
              </a:ext>
            </a:extLst>
          </p:cNvPr>
          <p:cNvSpPr txBox="1"/>
          <p:nvPr/>
        </p:nvSpPr>
        <p:spPr>
          <a:xfrm>
            <a:off x="375556" y="261257"/>
            <a:ext cx="6874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none" strike="noStrike" dirty="0">
                <a:solidFill>
                  <a:schemeClr val="dk1"/>
                </a:solidFill>
                <a:effectLst/>
                <a:uFillTx/>
                <a:latin typeface="+mj-lt"/>
                <a:ea typeface="Sora"/>
                <a:cs typeface="+mj-lt"/>
              </a:rPr>
              <a:t>ABSTRACT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914DA-86A1-CECE-4593-DE31DD8C5CE6}"/>
              </a:ext>
            </a:extLst>
          </p:cNvPr>
          <p:cNvSpPr txBox="1"/>
          <p:nvPr/>
        </p:nvSpPr>
        <p:spPr>
          <a:xfrm>
            <a:off x="375556" y="906235"/>
            <a:ext cx="7674429" cy="3466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charset="0"/>
              <a:buChar char="q"/>
              <a:tabLst>
                <a:tab pos="0" algn="l"/>
              </a:tabLst>
            </a:pPr>
            <a:r>
              <a:rPr lang="en-US" altLang="en-US" sz="14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The Automotive </a:t>
            </a:r>
            <a:r>
              <a:rPr lang="en-US" altLang="en-US" sz="16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Inventory</a:t>
            </a:r>
            <a:r>
              <a:rPr lang="en-US" altLang="en-US" sz="14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Management System is developed to   streamline stock management in the automotive industry.</a:t>
            </a:r>
          </a:p>
          <a:p>
            <a:pPr marL="171450" indent="-171450">
              <a:lnSpc>
                <a:spcPct val="120000"/>
              </a:lnSpc>
              <a:buFont typeface="Wingdings" panose="05000000000000000000" charset="0"/>
              <a:buChar char="q"/>
              <a:tabLst>
                <a:tab pos="0" algn="l"/>
              </a:tabLst>
            </a:pPr>
            <a:endParaRPr lang="en-US" altLang="en-US" sz="1400" b="0" u="none" strike="noStrike" dirty="0">
              <a:solidFill>
                <a:srgbClr val="000000"/>
              </a:solidFill>
              <a:effectLst/>
              <a:uFillTx/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charset="0"/>
              <a:buChar char="q"/>
              <a:tabLst>
                <a:tab pos="0" algn="l"/>
              </a:tabLst>
            </a:pPr>
            <a:r>
              <a:rPr lang="en-US" altLang="en-US" sz="14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It ensures real-time visibility of inventory across multiple plants and warehouses.</a:t>
            </a:r>
          </a:p>
          <a:p>
            <a:pPr marL="171450" indent="-171450">
              <a:lnSpc>
                <a:spcPct val="120000"/>
              </a:lnSpc>
              <a:buFont typeface="Wingdings" panose="05000000000000000000" charset="0"/>
              <a:buChar char="q"/>
              <a:tabLst>
                <a:tab pos="0" algn="l"/>
              </a:tabLst>
            </a:pPr>
            <a:endParaRPr lang="en-US" altLang="en-US" sz="1400" b="0" u="none" strike="noStrike" dirty="0">
              <a:solidFill>
                <a:srgbClr val="000000"/>
              </a:solidFill>
              <a:effectLst/>
              <a:uFillTx/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charset="0"/>
              <a:buChar char="q"/>
              <a:tabLst>
                <a:tab pos="0" algn="l"/>
              </a:tabLst>
            </a:pPr>
            <a:r>
              <a:rPr lang="en-US" altLang="en-US" sz="14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system generates automated alerts for low stock and excess items.</a:t>
            </a: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altLang="en-US" sz="14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    Supplier performance is tracked to identify timely and quality partners.</a:t>
            </a: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endParaRPr lang="en-US" altLang="en-US" sz="1400" b="0" u="none" strike="noStrike" dirty="0">
              <a:solidFill>
                <a:srgbClr val="000000"/>
              </a:solidFill>
              <a:effectLst/>
              <a:uFillTx/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charset="0"/>
              <a:buChar char="q"/>
              <a:tabLst>
                <a:tab pos="0" algn="l"/>
              </a:tabLst>
            </a:pPr>
            <a:r>
              <a:rPr lang="en-US" altLang="en-US" sz="14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Dashboards and reports support quick and informed decision-making. This solution reduces costs by optimizing stock levels and transfers.</a:t>
            </a: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endParaRPr lang="en-US" altLang="en-US" sz="1400" b="0" u="none" strike="noStrike" dirty="0">
              <a:effectLst/>
              <a:uFillTx/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charset="0"/>
              <a:buChar char="q"/>
              <a:tabLst>
                <a:tab pos="0" algn="l"/>
              </a:tabLst>
            </a:pPr>
            <a:r>
              <a:rPr lang="en-US" altLang="en-US" sz="14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Overall, it empowers management with data-driven insights for efficiency. The project integrates Oracle Database, SSIS, SSRS, and Power BI to deliver reporting and analytics.</a:t>
            </a:r>
          </a:p>
        </p:txBody>
      </p:sp>
    </p:spTree>
    <p:extLst>
      <p:ext uri="{BB962C8B-B14F-4D97-AF65-F5344CB8AC3E}">
        <p14:creationId xmlns:p14="http://schemas.microsoft.com/office/powerpoint/2010/main" val="415420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s in factory">
            <a:extLst>
              <a:ext uri="{FF2B5EF4-FFF2-40B4-BE49-F238E27FC236}">
                <a16:creationId xmlns:a16="http://schemas.microsoft.com/office/drawing/2014/main" id="{522AD7A1-BC5A-E6F4-B172-2948A8178F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30"/>
            <a:ext cx="9144000" cy="514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Person in forklift">
            <a:extLst>
              <a:ext uri="{FF2B5EF4-FFF2-40B4-BE49-F238E27FC236}">
                <a16:creationId xmlns:a16="http://schemas.microsoft.com/office/drawing/2014/main" id="{39348B79-9F48-E07E-9688-023B018B0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979" y="955218"/>
            <a:ext cx="4727122" cy="3151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D0F24D-7826-A4AC-2B68-5213ABFCB718}"/>
              </a:ext>
            </a:extLst>
          </p:cNvPr>
          <p:cNvSpPr txBox="1"/>
          <p:nvPr/>
        </p:nvSpPr>
        <p:spPr>
          <a:xfrm>
            <a:off x="734786" y="1518557"/>
            <a:ext cx="23268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Algerian" panose="04020705040A02060702" pitchFamily="82" charset="0"/>
              </a:rPr>
              <a:t>THANK</a:t>
            </a:r>
          </a:p>
          <a:p>
            <a:r>
              <a:rPr lang="en-IN" sz="4800" dirty="0">
                <a:latin typeface="Algerian" panose="04020705040A02060702" pitchFamily="82" charset="0"/>
              </a:rPr>
              <a:t>YOU</a:t>
            </a:r>
          </a:p>
          <a:p>
            <a:endParaRPr lang="en-IN" sz="4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85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lhouette of a construction site">
            <a:extLst>
              <a:ext uri="{FF2B5EF4-FFF2-40B4-BE49-F238E27FC236}">
                <a16:creationId xmlns:a16="http://schemas.microsoft.com/office/drawing/2014/main" id="{C84D4C6B-B5B1-3BC6-F494-A61A7288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22F79C-0400-7D45-A234-FCACCC49C048}"/>
              </a:ext>
            </a:extLst>
          </p:cNvPr>
          <p:cNvSpPr txBox="1"/>
          <p:nvPr/>
        </p:nvSpPr>
        <p:spPr>
          <a:xfrm>
            <a:off x="334736" y="498021"/>
            <a:ext cx="687432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+mj-lt"/>
              </a:rPr>
              <a:t>SYSTEM ARCHITECTURE:</a:t>
            </a:r>
          </a:p>
          <a:p>
            <a:endParaRPr lang="en-IN" sz="2000" b="1" dirty="0">
              <a:latin typeface="+mj-lt"/>
            </a:endParaRPr>
          </a:p>
          <a:p>
            <a:r>
              <a:rPr lang="en-IN" dirty="0"/>
              <a:t>• </a:t>
            </a: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Database:                Oracle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• ETL:                         SSIS for data integration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• Reporting:                SSRS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• Dashboards:            Power BI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• Security, audit, and automation features</a:t>
            </a:r>
          </a:p>
        </p:txBody>
      </p:sp>
      <p:pic>
        <p:nvPicPr>
          <p:cNvPr id="9" name="Picture 8" descr="Cars in factory">
            <a:extLst>
              <a:ext uri="{FF2B5EF4-FFF2-40B4-BE49-F238E27FC236}">
                <a16:creationId xmlns:a16="http://schemas.microsoft.com/office/drawing/2014/main" id="{C620EFE7-FAA1-F547-F32C-97E661CA0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05" y="1203824"/>
            <a:ext cx="3997959" cy="224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6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robots working in a factory&#10;&#10;AI-generated content may be incorrect.">
            <a:extLst>
              <a:ext uri="{FF2B5EF4-FFF2-40B4-BE49-F238E27FC236}">
                <a16:creationId xmlns:a16="http://schemas.microsoft.com/office/drawing/2014/main" id="{623778F4-EC55-6D15-1B17-40A227B2C6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31E3A-5928-B14F-39B6-BA1452D9C7C5}"/>
              </a:ext>
            </a:extLst>
          </p:cNvPr>
          <p:cNvSpPr txBox="1"/>
          <p:nvPr/>
        </p:nvSpPr>
        <p:spPr>
          <a:xfrm>
            <a:off x="326570" y="155122"/>
            <a:ext cx="8409215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+mj-lt"/>
              </a:rPr>
              <a:t> Use Case: Real-Time Inventory Management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Imagine running multiple plants in different countries.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Sometimes one plant is struggling with shortages, while another has piles of unused stock.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Before this project, managers had to rely on manual updates and phone calls, which often caused delays and mistakes.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With our system, inventory data from all plants is visible in one place, in real-time.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Managers instantly know what is running low, where stock is available, and what action to take.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Impact: No production stoppages, no overstock, and much smoother coordination between plants.</a:t>
            </a:r>
          </a:p>
        </p:txBody>
      </p:sp>
    </p:spTree>
    <p:extLst>
      <p:ext uri="{BB962C8B-B14F-4D97-AF65-F5344CB8AC3E}">
        <p14:creationId xmlns:p14="http://schemas.microsoft.com/office/powerpoint/2010/main" val="288457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botic arm welding a car&#10;&#10;AI-generated content may be incorrect.">
            <a:extLst>
              <a:ext uri="{FF2B5EF4-FFF2-40B4-BE49-F238E27FC236}">
                <a16:creationId xmlns:a16="http://schemas.microsoft.com/office/drawing/2014/main" id="{326B8D89-F38F-189E-194D-87940E7B96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192EE-CE85-2D78-CA45-D461CA3A4389}"/>
              </a:ext>
            </a:extLst>
          </p:cNvPr>
          <p:cNvSpPr txBox="1"/>
          <p:nvPr/>
        </p:nvSpPr>
        <p:spPr>
          <a:xfrm>
            <a:off x="498020" y="72829"/>
            <a:ext cx="8245929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+mj-lt"/>
              </a:rPr>
              <a:t> Use Case: Automated Alerts &amp; Smart Decisions</a:t>
            </a:r>
          </a:p>
          <a:p>
            <a:endParaRPr lang="en-IN" sz="20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In the old way of working, shortages were noticed only when it was too late—sometimes right when production was about to start.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Our project changes this: it constantly monitors stock levels and sends automatic alerts when items fall below a safe threshold.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Instead of just showing a problem, the system also suggests solutions: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Should we reorder from a supplier?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Or should we transfer stock from another plant that has extra?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This means managers don’t waste time searching for answers — the system guides their decisions.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Impact: Faster responses, fewer emergencies, and more confident planning.</a:t>
            </a:r>
          </a:p>
        </p:txBody>
      </p:sp>
    </p:spTree>
    <p:extLst>
      <p:ext uri="{BB962C8B-B14F-4D97-AF65-F5344CB8AC3E}">
        <p14:creationId xmlns:p14="http://schemas.microsoft.com/office/powerpoint/2010/main" val="100583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writing on a notebook&#10;&#10;AI-generated content may be incorrect.">
            <a:extLst>
              <a:ext uri="{FF2B5EF4-FFF2-40B4-BE49-F238E27FC236}">
                <a16:creationId xmlns:a16="http://schemas.microsoft.com/office/drawing/2014/main" id="{E05E8A3C-932C-AF0E-C193-9B56F78CCE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BEDA5C-964B-F398-CC54-E48BD8C541F0}"/>
              </a:ext>
            </a:extLst>
          </p:cNvPr>
          <p:cNvSpPr txBox="1"/>
          <p:nvPr/>
        </p:nvSpPr>
        <p:spPr>
          <a:xfrm>
            <a:off x="832756" y="579664"/>
            <a:ext cx="7968343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2000" b="1" dirty="0">
                <a:latin typeface="+mj-lt"/>
              </a:rPr>
              <a:t>Oracle Database Tables:</a:t>
            </a:r>
          </a:p>
          <a:p>
            <a:endParaRPr lang="en-IN" sz="2000" b="1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Store all key data like products, suppliers, inventory, transactions, and orders.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Act as the backbone of the system where everything is organized.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Benefits : Provides a central place for all inventory information. Ensures accuracy, consistency, and easy access to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Makes reporting and analysis reliable with a single source of truth. Scales easily as company data grows.</a:t>
            </a:r>
          </a:p>
        </p:txBody>
      </p:sp>
    </p:spTree>
    <p:extLst>
      <p:ext uri="{BB962C8B-B14F-4D97-AF65-F5344CB8AC3E}">
        <p14:creationId xmlns:p14="http://schemas.microsoft.com/office/powerpoint/2010/main" val="381835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l drawer">
            <a:extLst>
              <a:ext uri="{FF2B5EF4-FFF2-40B4-BE49-F238E27FC236}">
                <a16:creationId xmlns:a16="http://schemas.microsoft.com/office/drawing/2014/main" id="{32363C2C-0053-916C-8A47-389476696D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AAC74-05BA-AEF6-34F6-CBAAD7CCA66D}"/>
              </a:ext>
            </a:extLst>
          </p:cNvPr>
          <p:cNvSpPr txBox="1"/>
          <p:nvPr/>
        </p:nvSpPr>
        <p:spPr>
          <a:xfrm>
            <a:off x="922563" y="400050"/>
            <a:ext cx="59762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Sora"/>
                <a:cs typeface="Arial" panose="020B0604020202020204" pitchFamily="34" charset="0"/>
              </a:rPr>
              <a:t>INFROMATION ABOUT DATASET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1CA1A-FD06-A278-BB42-0665C99E7B17}"/>
              </a:ext>
            </a:extLst>
          </p:cNvPr>
          <p:cNvSpPr txBox="1"/>
          <p:nvPr/>
        </p:nvSpPr>
        <p:spPr>
          <a:xfrm>
            <a:off x="922563" y="1074755"/>
            <a:ext cx="7690757" cy="3318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altLang="en-US" sz="2000" b="1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charset="0"/>
                <a:cs typeface="Segoe UI" panose="020B0502040204020203" charset="0"/>
              </a:rPr>
              <a:t>The dataset is composed of multiple files:</a:t>
            </a:r>
          </a:p>
          <a:p>
            <a:pPr indent="0" algn="just">
              <a:lnSpc>
                <a:spcPct val="150000"/>
              </a:lnSpc>
              <a:buNone/>
              <a:tabLst>
                <a:tab pos="0" algn="l"/>
              </a:tabLst>
            </a:pPr>
            <a:endParaRPr lang="en-US" altLang="en-US" sz="1400" b="0" u="none" strike="noStrike" dirty="0">
              <a:solidFill>
                <a:srgbClr val="000000"/>
              </a:solidFill>
              <a:effectLst/>
              <a:uFillTx/>
              <a:latin typeface="Segoe UI" panose="020B0502040204020203" charset="0"/>
              <a:cs typeface="Segoe UI" panose="020B0502040204020203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v"/>
              <a:tabLst>
                <a:tab pos="0" algn="l"/>
              </a:tabLst>
            </a:pPr>
            <a:r>
              <a:rPr lang="en-US" altLang="en-US" sz="14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charset="0"/>
                <a:cs typeface="Segoe UI" panose="020B0502040204020203" charset="0"/>
              </a:rPr>
              <a:t>    </a:t>
            </a:r>
            <a:r>
              <a:rPr lang="en-US" altLang="en-US" sz="18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charset="0"/>
                <a:cs typeface="Segoe UI" panose="020B0502040204020203" charset="0"/>
              </a:rPr>
              <a:t>PRODUCTS :			 200+ automotive parts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0" algn="l"/>
              </a:tabLst>
            </a:pPr>
            <a:r>
              <a:rPr lang="en-US" altLang="en-US" sz="18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charset="0"/>
                <a:cs typeface="Segoe UI" panose="020B0502040204020203" charset="0"/>
              </a:rPr>
              <a:t> LOCATIONS :			 5 international plants &amp; R&amp;D Centre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0" algn="l"/>
              </a:tabLst>
            </a:pPr>
            <a:r>
              <a:rPr lang="en-US" altLang="en-US" dirty="0">
                <a:solidFill>
                  <a:srgbClr val="000000"/>
                </a:solidFill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18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charset="0"/>
                <a:cs typeface="Segoe UI" panose="020B0502040204020203" charset="0"/>
              </a:rPr>
              <a:t>SUPPLIERS                                     25+ global suppliers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v"/>
              <a:tabLst>
                <a:tab pos="0" algn="l"/>
              </a:tabLst>
            </a:pPr>
            <a:r>
              <a:rPr lang="en-US" altLang="en-US" sz="18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charset="0"/>
                <a:cs typeface="Segoe UI" panose="020B0502040204020203" charset="0"/>
              </a:rPr>
              <a:t>  INVENTORY TRANSACTIONS :	 2000+ records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v"/>
              <a:tabLst>
                <a:tab pos="0" algn="l"/>
              </a:tabLst>
            </a:pPr>
            <a:r>
              <a:rPr lang="en-US" altLang="en-US" sz="18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charset="0"/>
                <a:cs typeface="Segoe UI" panose="020B0502040204020203" charset="0"/>
              </a:rPr>
              <a:t>  PURCHASE ORDERS :		 100+ records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v"/>
              <a:tabLst>
                <a:tab pos="0" algn="l"/>
              </a:tabLst>
            </a:pPr>
            <a:r>
              <a:rPr lang="en-US" altLang="en-US" sz="18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charset="0"/>
                <a:cs typeface="Segoe UI" panose="020B0502040204020203" charset="0"/>
              </a:rPr>
              <a:t>  SUPPLIER PERFORMANCE : </a:t>
            </a:r>
            <a:r>
              <a:rPr lang="en-US" altLang="en-US" dirty="0">
                <a:solidFill>
                  <a:srgbClr val="000000"/>
                </a:solidFill>
                <a:latin typeface="Segoe UI" panose="020B0502040204020203" charset="0"/>
                <a:cs typeface="Segoe UI" panose="020B0502040204020203" charset="0"/>
              </a:rPr>
              <a:t>           </a:t>
            </a:r>
            <a:r>
              <a:rPr lang="en-US" altLang="en-US" sz="1800" b="0" u="none" strike="noStrike" dirty="0">
                <a:solidFill>
                  <a:srgbClr val="000000"/>
                </a:solidFill>
                <a:effectLst/>
                <a:uFillTx/>
                <a:latin typeface="Segoe UI" panose="020B0502040204020203" charset="0"/>
                <a:cs typeface="Segoe UI" panose="020B0502040204020203" charset="0"/>
              </a:rPr>
              <a:t>300+ records</a:t>
            </a:r>
          </a:p>
        </p:txBody>
      </p:sp>
    </p:spTree>
    <p:extLst>
      <p:ext uri="{BB962C8B-B14F-4D97-AF65-F5344CB8AC3E}">
        <p14:creationId xmlns:p14="http://schemas.microsoft.com/office/powerpoint/2010/main" val="12514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in forklift">
            <a:extLst>
              <a:ext uri="{FF2B5EF4-FFF2-40B4-BE49-F238E27FC236}">
                <a16:creationId xmlns:a16="http://schemas.microsoft.com/office/drawing/2014/main" id="{B1E54484-970D-83AE-8B6A-43ADB91CFD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493"/>
            <a:ext cx="9144000" cy="5143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D26E35-15D5-E9EB-3809-A4D85FFFBD8A}"/>
              </a:ext>
            </a:extLst>
          </p:cNvPr>
          <p:cNvSpPr txBox="1"/>
          <p:nvPr/>
        </p:nvSpPr>
        <p:spPr>
          <a:xfrm>
            <a:off x="318407" y="114300"/>
            <a:ext cx="2253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ER Diagram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D36924-9BBA-FFEB-1DBE-F221D5EB9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" y="760086"/>
            <a:ext cx="7698921" cy="36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6795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20d33d7-bbe4-47b8-a5ad-6a3992657a0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982</Words>
  <Application>Microsoft Office PowerPoint</Application>
  <PresentationFormat>On-screen Show (16:9)</PresentationFormat>
  <Paragraphs>163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Algerian</vt:lpstr>
      <vt:lpstr>Arial</vt:lpstr>
      <vt:lpstr>Calibri</vt:lpstr>
      <vt:lpstr>Cambria</vt:lpstr>
      <vt:lpstr>OpenSymbol</vt:lpstr>
      <vt:lpstr>Public Sans</vt:lpstr>
      <vt:lpstr>Segoe UI</vt:lpstr>
      <vt:lpstr>Sora</vt:lpstr>
      <vt:lpstr>Symbol</vt:lpstr>
      <vt:lpstr>Wingdings</vt:lpstr>
      <vt:lpstr>Tech Startup by Slidesgo</vt:lpstr>
      <vt:lpstr>Automotive Inventory Management System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Automotive Inventory Management System</dc:title>
  <dc:creator/>
  <cp:lastModifiedBy>M A, Praba</cp:lastModifiedBy>
  <cp:revision>28</cp:revision>
  <dcterms:created xsi:type="dcterms:W3CDTF">2025-09-15T17:13:47Z</dcterms:created>
  <dcterms:modified xsi:type="dcterms:W3CDTF">2025-09-19T05:36:09Z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  <property fmtid="{D5CDD505-2E9C-101B-9397-08002B2CF9AE}" pid="3" name="ICV">
    <vt:lpwstr>788AC9041F4E459797E5F205F51E3E69_12</vt:lpwstr>
  </property>
  <property fmtid="{D5CDD505-2E9C-101B-9397-08002B2CF9AE}" pid="4" name="KSOProductBuildVer">
    <vt:lpwstr>1033-12.2.0.21931</vt:lpwstr>
  </property>
  <property fmtid="{D5CDD505-2E9C-101B-9397-08002B2CF9AE}" pid="5" name="ClassificationContentMarkingFooterLocations">
    <vt:lpwstr>Tech Startup by Slidesgo:3</vt:lpwstr>
  </property>
  <property fmtid="{D5CDD505-2E9C-101B-9397-08002B2CF9AE}" pid="6" name="ClassificationContentMarkingFooterText">
    <vt:lpwstr>Confidential</vt:lpwstr>
  </property>
</Properties>
</file>